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9" r:id="rId2"/>
  </p:sldIdLst>
  <p:sldSz cx="30275213" cy="42803763"/>
  <p:notesSz cx="6810375" cy="9942513"/>
  <p:defaultTextStyle>
    <a:defPPr>
      <a:defRPr lang="de-DE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595" userDrawn="1">
          <p15:clr>
            <a:srgbClr val="A4A3A4"/>
          </p15:clr>
        </p15:guide>
        <p15:guide id="3" orient="horz" pos="25048" userDrawn="1">
          <p15:clr>
            <a:srgbClr val="A4A3A4"/>
          </p15:clr>
        </p15:guide>
        <p15:guide id="4" orient="horz" pos="3072" userDrawn="1">
          <p15:clr>
            <a:srgbClr val="A4A3A4"/>
          </p15:clr>
        </p15:guide>
        <p15:guide id="5" pos="17927" userDrawn="1">
          <p15:clr>
            <a:srgbClr val="A4A3A4"/>
          </p15:clr>
        </p15:guide>
        <p15:guide id="6" pos="4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otte Meyer" initials="CM" lastIdx="1" clrIdx="0"/>
  <p:cmAuthor id="2" name="Marie" initials="M" lastIdx="1" clrIdx="1"/>
  <p:cmAuthor id="3" name="Catarina Clément" initials="CC" lastIdx="3" clrIdx="2">
    <p:extLst>
      <p:ext uri="{19B8F6BF-5375-455C-9EA6-DF929625EA0E}">
        <p15:presenceInfo xmlns:p15="http://schemas.microsoft.com/office/powerpoint/2012/main" userId="fb376148412e7bdd" providerId="Windows Live"/>
      </p:ext>
    </p:extLst>
  </p:cmAuthor>
  <p:cmAuthor id="4" name="student" initials="s" lastIdx="17" clrIdx="3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FE7F6E"/>
    <a:srgbClr val="C00000"/>
    <a:srgbClr val="FEA89C"/>
    <a:srgbClr val="004A99"/>
    <a:srgbClr val="9DC4E6"/>
    <a:srgbClr val="00B0F0"/>
    <a:srgbClr val="F2CE62"/>
    <a:srgbClr val="2F5597"/>
    <a:srgbClr val="FFE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37" autoAdjust="0"/>
    <p:restoredTop sz="95226" autoAdjust="0"/>
  </p:normalViewPr>
  <p:slideViewPr>
    <p:cSldViewPr snapToGrid="0">
      <p:cViewPr>
        <p:scale>
          <a:sx n="50" d="100"/>
          <a:sy n="50" d="100"/>
        </p:scale>
        <p:origin x="-2045" y="-2760"/>
      </p:cViewPr>
      <p:guideLst>
        <p:guide orient="horz" pos="24595"/>
        <p:guide orient="horz" pos="25048"/>
        <p:guide orient="horz" pos="3072"/>
        <p:guide pos="17927"/>
        <p:guide pos="464"/>
      </p:guideLst>
    </p:cSldViewPr>
  </p:slideViewPr>
  <p:outlineViewPr>
    <p:cViewPr>
      <p:scale>
        <a:sx n="40" d="100"/>
        <a:sy n="4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sv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7636" y="0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5AFA6-632F-4C02-BB38-72C1C6408A72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087563" y="746125"/>
            <a:ext cx="2635250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22694"/>
            <a:ext cx="5448300" cy="447413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7636" y="9443662"/>
            <a:ext cx="2951163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4A50C-88AA-4498-88AF-5466E101DA3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8343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3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608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3488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262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378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083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152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1270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19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9143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8026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14757-6840-4855-BF8A-F04AF3E93827}" type="datetimeFigureOut">
              <a:rPr lang="de-DE" smtClean="0"/>
              <a:t>11.02.2020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B7DD3-5B39-4FB6-8458-89B0FDCA7C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8860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6">
            <a:extLst>
              <a:ext uri="{FF2B5EF4-FFF2-40B4-BE49-F238E27FC236}">
                <a16:creationId xmlns:a16="http://schemas.microsoft.com/office/drawing/2014/main" id="{4C81AEB4-245E-C943-890E-F43DA64C7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76984" y="40535969"/>
            <a:ext cx="2698228" cy="182933"/>
          </a:xfrm>
          <a:prstGeom prst="rect">
            <a:avLst/>
          </a:prstGeom>
          <a:solidFill>
            <a:srgbClr val="002F87"/>
          </a:solidFill>
          <a:ln w="0" algn="ctr">
            <a:noFill/>
            <a:miter lim="800000"/>
            <a:headEnd/>
            <a:tailEnd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4">
            <a:extLst>
              <a:ext uri="{FF2B5EF4-FFF2-40B4-BE49-F238E27FC236}">
                <a16:creationId xmlns:a16="http://schemas.microsoft.com/office/drawing/2014/main" id="{BC69DC9E-EA4D-8946-8DF6-57C2274400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0718902"/>
            <a:ext cx="27889199" cy="2084861"/>
          </a:xfrm>
          <a:prstGeom prst="rect">
            <a:avLst/>
          </a:prstGeom>
          <a:solidFill>
            <a:srgbClr val="D5D6D2"/>
          </a:solidFill>
          <a:ln w="0" algn="ctr">
            <a:noFill/>
            <a:miter lim="800000"/>
            <a:headEnd/>
            <a:tailEnd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6">
            <a:extLst>
              <a:ext uri="{FF2B5EF4-FFF2-40B4-BE49-F238E27FC236}">
                <a16:creationId xmlns:a16="http://schemas.microsoft.com/office/drawing/2014/main" id="{40E98462-C508-944E-A0D0-CA0BBB6406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0723" y="40535971"/>
            <a:ext cx="27929922" cy="182932"/>
          </a:xfrm>
          <a:prstGeom prst="rect">
            <a:avLst/>
          </a:prstGeom>
          <a:solidFill>
            <a:srgbClr val="C1002A"/>
          </a:solidFill>
          <a:ln w="0" algn="ctr">
            <a:noFill/>
            <a:miter lim="800000"/>
            <a:headEnd/>
            <a:tailEnd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A800229D-5A0A-774D-884E-02801529F393}"/>
              </a:ext>
            </a:extLst>
          </p:cNvPr>
          <p:cNvSpPr/>
          <p:nvPr/>
        </p:nvSpPr>
        <p:spPr>
          <a:xfrm>
            <a:off x="14076947" y="4876800"/>
            <a:ext cx="1080000" cy="873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2060"/>
              </a:solidFill>
            </a:endParaRP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DC63C22-A3B6-EC4C-8403-F291FD892CB4}"/>
              </a:ext>
            </a:extLst>
          </p:cNvPr>
          <p:cNvSpPr/>
          <p:nvPr/>
        </p:nvSpPr>
        <p:spPr>
          <a:xfrm>
            <a:off x="5411629" y="17500687"/>
            <a:ext cx="3927214" cy="3495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2657216D-D8E5-8347-8BD1-011F3530F464}"/>
              </a:ext>
            </a:extLst>
          </p:cNvPr>
          <p:cNvSpPr txBox="1"/>
          <p:nvPr/>
        </p:nvSpPr>
        <p:spPr>
          <a:xfrm>
            <a:off x="807420" y="3773826"/>
            <a:ext cx="14472287" cy="565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de-DE" sz="3000" dirty="0">
              <a:solidFill>
                <a:schemeClr val="accent5">
                  <a:lumMod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Der 2500 km lange Himalaya Bogen ist das </a:t>
            </a:r>
            <a:r>
              <a:rPr lang="de-DE" sz="2800" b="1" dirty="0">
                <a:solidFill>
                  <a:schemeClr val="accent5">
                    <a:lumMod val="50000"/>
                  </a:schemeClr>
                </a:solidFill>
              </a:rPr>
              <a:t>höchste Gebirge der Welt 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und mit dem Hindukusch und dem Karakorum die naturräumliche Grenze zwischen südasiatischem Subkontinent und Zentralasien (HKH) (Abb. 1, 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Nüsser 2019: 19ff.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).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Die Gletscher des Himalaya sind in diesem Jahrhundert </a:t>
            </a:r>
            <a:r>
              <a:rPr lang="de-DE" sz="2800" b="1" dirty="0">
                <a:solidFill>
                  <a:schemeClr val="accent5">
                    <a:lumMod val="50000"/>
                  </a:schemeClr>
                </a:solidFill>
              </a:rPr>
              <a:t>stark gefährdet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, was ihr Akkumulations- und Ablationssystem zum Kippen bringen und </a:t>
            </a:r>
            <a:r>
              <a:rPr lang="de-DE" sz="2800" b="1" dirty="0">
                <a:solidFill>
                  <a:schemeClr val="accent5">
                    <a:lumMod val="50000"/>
                  </a:schemeClr>
                </a:solidFill>
              </a:rPr>
              <a:t>weitreichende Folgen 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nach sich ziehen könnte 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(Ivanovich und Ocko 2017)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. Die Gebirgsgletscher des HKHs agieren als hydrologische Speicher zur </a:t>
            </a:r>
            <a:r>
              <a:rPr lang="de-DE" sz="2800" b="1" dirty="0">
                <a:solidFill>
                  <a:schemeClr val="accent5">
                    <a:lumMod val="50000"/>
                  </a:schemeClr>
                </a:solidFill>
              </a:rPr>
              <a:t>Sicherung des Wasserdargebots 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in den angrenzenden Ländern („globaler Wasserturm“), weswegen ein Rückgang zukünftige sozioökonomische Entwicklungsmöglichkeiten stark bedroht 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(Nüsser 2018: 17, Maurer et. al. 2019: 1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). </a:t>
            </a:r>
            <a:endParaRPr lang="de-DE" sz="3000" dirty="0">
              <a:solidFill>
                <a:srgbClr val="002060"/>
              </a:solidFill>
            </a:endParaRP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C9F0786A-6CD0-504E-9AAC-EF62DA978BFE}"/>
              </a:ext>
            </a:extLst>
          </p:cNvPr>
          <p:cNvSpPr txBox="1"/>
          <p:nvPr/>
        </p:nvSpPr>
        <p:spPr>
          <a:xfrm>
            <a:off x="71846" y="40802384"/>
            <a:ext cx="2715574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>
                <a:solidFill>
                  <a:srgbClr val="002060"/>
                </a:solidFill>
              </a:rPr>
              <a:t>Ivanovich, C. und I. Ocko (2017): </a:t>
            </a:r>
            <a:r>
              <a:rPr lang="en-US" sz="1500" dirty="0">
                <a:solidFill>
                  <a:srgbClr val="002060"/>
                </a:solidFill>
              </a:rPr>
              <a:t>Everything you need to know about climate tipping points. Online unter: </a:t>
            </a:r>
            <a:r>
              <a:rPr lang="de-DE" sz="1500" dirty="0">
                <a:solidFill>
                  <a:srgbClr val="002060"/>
                </a:solidFill>
              </a:rPr>
              <a:t>http://blogs.edf.org/climate411/2017/11/01/everything-you-need-to-know-about-climate-tipping-points/ (09.12.2019).</a:t>
            </a:r>
          </a:p>
          <a:p>
            <a:r>
              <a:rPr lang="de-DE" sz="1500" dirty="0">
                <a:solidFill>
                  <a:srgbClr val="002060"/>
                </a:solidFill>
              </a:rPr>
              <a:t>Umweltbundesamt (2008): Kipp-Punkte im Klimasystem. Welche Gefahren drohen? Online unter: https://www.umweltbundesamt.de/sites/default/files/medien/publikation/long/3283.pdf (21.01.2020).</a:t>
            </a:r>
          </a:p>
          <a:p>
            <a:r>
              <a:rPr lang="en-US" sz="1500" dirty="0">
                <a:solidFill>
                  <a:srgbClr val="002060"/>
                </a:solidFill>
              </a:rPr>
              <a:t>Lenton, T. M., H. Held, E. Kriegler, J.W. Hall, W. Lucht, S. Rahmstorf  und H.J. Schellnhuber (2008): Tipping elements in the Earth´s climate system. In: PNAS S.1786-1793 Vol. 5 Nr.6</a:t>
            </a:r>
            <a:r>
              <a:rPr lang="de-DE" sz="1500" dirty="0">
                <a:solidFill>
                  <a:srgbClr val="002060"/>
                </a:solidFill>
              </a:rPr>
              <a:t> </a:t>
            </a:r>
          </a:p>
          <a:p>
            <a:r>
              <a:rPr lang="de-DE" sz="1500" cap="small" dirty="0">
                <a:solidFill>
                  <a:srgbClr val="002060"/>
                </a:solidFill>
              </a:rPr>
              <a:t>Maurer, J.M., J.M. Schaefer, S. Rupper, </a:t>
            </a:r>
            <a:r>
              <a:rPr lang="de-DE" sz="1500" dirty="0">
                <a:solidFill>
                  <a:srgbClr val="002060"/>
                </a:solidFill>
              </a:rPr>
              <a:t>und </a:t>
            </a:r>
            <a:r>
              <a:rPr lang="de-DE" sz="1500" cap="small" dirty="0">
                <a:solidFill>
                  <a:srgbClr val="002060"/>
                </a:solidFill>
              </a:rPr>
              <a:t>A. Corley (2019): </a:t>
            </a:r>
            <a:r>
              <a:rPr lang="de-DE" sz="1500" dirty="0">
                <a:solidFill>
                  <a:srgbClr val="002060"/>
                </a:solidFill>
              </a:rPr>
              <a:t>Acceleration of ice loss acress the Himalayas over the past 40 years. Online unter: https://www.researchgate.net/publication/333901909_Acceleration_of_ice_loss_across_the_Himalayas_over_the_past_40_years (30.01.2020).</a:t>
            </a:r>
          </a:p>
          <a:p>
            <a:r>
              <a:rPr lang="de-DE" sz="1500" cap="small" dirty="0">
                <a:solidFill>
                  <a:srgbClr val="002060"/>
                </a:solidFill>
              </a:rPr>
              <a:t>Mayer &amp; Lambrecht (2015): </a:t>
            </a:r>
            <a:r>
              <a:rPr lang="de-DE" sz="1500" dirty="0">
                <a:solidFill>
                  <a:srgbClr val="002060"/>
                </a:solidFill>
              </a:rPr>
              <a:t>Die Gletscher der Hindukusch-Himalaya Region</a:t>
            </a:r>
            <a:r>
              <a:rPr lang="de-DE" sz="1500" cap="small" dirty="0">
                <a:solidFill>
                  <a:srgbClr val="002060"/>
                </a:solidFill>
              </a:rPr>
              <a:t>. I</a:t>
            </a:r>
            <a:r>
              <a:rPr lang="de-DE" sz="1500" dirty="0">
                <a:solidFill>
                  <a:srgbClr val="002060"/>
                </a:solidFill>
              </a:rPr>
              <a:t>n: Lozán, J.L., H. Graßl, D. Kasang, D. Notz und H. Escher-Vetter (2015): Warnsignal Klima: Das Eis der Erde. Online unter: https://www.klima-warnsignale.uni-hamburg.de/eis-der-erde/ (22.01.2020).</a:t>
            </a:r>
          </a:p>
          <a:p>
            <a:r>
              <a:rPr lang="de-DE" sz="1500" dirty="0">
                <a:solidFill>
                  <a:srgbClr val="002060"/>
                </a:solidFill>
              </a:rPr>
              <a:t>Akademie der Naturwissenschaften (SCNAT) (o.J.): Längenänderung. Online unter: https://naturwissenschaften.ch/topics/snow-glaciers-permafrost/glaciers/length_variation (12.12.2019).</a:t>
            </a:r>
          </a:p>
          <a:p>
            <a:r>
              <a:rPr lang="de-DE" sz="1500" dirty="0">
                <a:solidFill>
                  <a:srgbClr val="002060"/>
                </a:solidFill>
              </a:rPr>
              <a:t>Nüsser, M. (2018): Die Gletscher des Himalaya: vom „Wohnsitz des Schnees“ zum soziohydrologischen Wirkungsgefüge. Online unter: https://www.researchgate.net/publication/323642358_Die_Gletscher_des_Himalaya_-_vom_Wohnsitz_des_Schnees_zum_sozio-hydrologischen_Wirkungsgefuge (22.01.2020). </a:t>
            </a:r>
          </a:p>
          <a:p>
            <a:r>
              <a:rPr lang="de-DE" sz="1500" dirty="0">
                <a:solidFill>
                  <a:srgbClr val="002060"/>
                </a:solidFill>
              </a:rPr>
              <a:t>Kääb, A., Treichler, D., Nuth, C. &amp; Berthier (2015): Brief communication: Contending estimates of 2003-2008 glacier mass balance over the Pamir-</a:t>
            </a:r>
            <a:r>
              <a:rPr lang="de-DE" sz="1500" dirty="0" err="1">
                <a:solidFill>
                  <a:srgbClr val="002060"/>
                </a:solidFill>
              </a:rPr>
              <a:t>Karakoram</a:t>
            </a:r>
            <a:r>
              <a:rPr lang="de-DE" sz="1500" dirty="0">
                <a:solidFill>
                  <a:srgbClr val="002060"/>
                </a:solidFill>
              </a:rPr>
              <a:t>-Himalaya, The Cryosphere, 9, 557–564.</a:t>
            </a:r>
          </a:p>
          <a:p>
            <a:endParaRPr lang="de-DE" sz="1800" dirty="0">
              <a:solidFill>
                <a:srgbClr val="002060"/>
              </a:solidFill>
            </a:endParaRPr>
          </a:p>
          <a:p>
            <a:endParaRPr lang="de-DE" sz="2000" dirty="0">
              <a:solidFill>
                <a:srgbClr val="002060"/>
              </a:solidFill>
            </a:endParaRPr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B28497DB-BDDA-5C4A-9A58-374844A81551}"/>
              </a:ext>
            </a:extLst>
          </p:cNvPr>
          <p:cNvGrpSpPr/>
          <p:nvPr/>
        </p:nvGrpSpPr>
        <p:grpSpPr>
          <a:xfrm>
            <a:off x="807420" y="10987298"/>
            <a:ext cx="11521014" cy="17248134"/>
            <a:chOff x="14758760" y="9987607"/>
            <a:chExt cx="10104824" cy="7316678"/>
          </a:xfrm>
        </p:grpSpPr>
        <p:sp>
          <p:nvSpPr>
            <p:cNvPr id="64" name="Rechteck: abgerundete Ecken 11">
              <a:extLst>
                <a:ext uri="{FF2B5EF4-FFF2-40B4-BE49-F238E27FC236}">
                  <a16:creationId xmlns:a16="http://schemas.microsoft.com/office/drawing/2014/main" id="{7413CEF1-B113-D640-94F9-7340A6DBE9E0}"/>
                </a:ext>
              </a:extLst>
            </p:cNvPr>
            <p:cNvSpPr/>
            <p:nvPr/>
          </p:nvSpPr>
          <p:spPr>
            <a:xfrm>
              <a:off x="14758760" y="10250841"/>
              <a:ext cx="10104824" cy="7053444"/>
            </a:xfrm>
            <a:prstGeom prst="roundRect">
              <a:avLst/>
            </a:prstGeom>
            <a:solidFill>
              <a:srgbClr val="9DC3E6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sz="7200" dirty="0">
                <a:solidFill>
                  <a:srgbClr val="002060"/>
                </a:solidFill>
              </a:endParaRPr>
            </a:p>
            <a:p>
              <a:r>
                <a:rPr lang="de-DE" sz="7200" dirty="0">
                  <a:solidFill>
                    <a:srgbClr val="002060"/>
                  </a:solidFill>
                </a:rPr>
                <a:t> </a:t>
              </a:r>
            </a:p>
          </p:txBody>
        </p:sp>
        <p:sp>
          <p:nvSpPr>
            <p:cNvPr id="65" name="Rechteck 17">
              <a:extLst>
                <a:ext uri="{FF2B5EF4-FFF2-40B4-BE49-F238E27FC236}">
                  <a16:creationId xmlns:a16="http://schemas.microsoft.com/office/drawing/2014/main" id="{97A180F1-8E39-1445-8DF6-EB5439BC8551}"/>
                </a:ext>
              </a:extLst>
            </p:cNvPr>
            <p:cNvSpPr/>
            <p:nvPr/>
          </p:nvSpPr>
          <p:spPr>
            <a:xfrm>
              <a:off x="16541680" y="9987607"/>
              <a:ext cx="6767060" cy="801086"/>
            </a:xfrm>
            <a:custGeom>
              <a:avLst/>
              <a:gdLst>
                <a:gd name="connsiteX0" fmla="*/ 0 w 4027251"/>
                <a:gd name="connsiteY0" fmla="*/ 0 h 914400"/>
                <a:gd name="connsiteX1" fmla="*/ 4027251 w 4027251"/>
                <a:gd name="connsiteY1" fmla="*/ 0 h 914400"/>
                <a:gd name="connsiteX2" fmla="*/ 4027251 w 4027251"/>
                <a:gd name="connsiteY2" fmla="*/ 914400 h 914400"/>
                <a:gd name="connsiteX3" fmla="*/ 0 w 4027251"/>
                <a:gd name="connsiteY3" fmla="*/ 914400 h 914400"/>
                <a:gd name="connsiteX4" fmla="*/ 0 w 4027251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027251 w 4883285"/>
                <a:gd name="connsiteY2" fmla="*/ 914400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423636 w 4883285"/>
                <a:gd name="connsiteY2" fmla="*/ 894944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3285" h="914400">
                  <a:moveTo>
                    <a:pt x="0" y="0"/>
                  </a:moveTo>
                  <a:lnTo>
                    <a:pt x="4883285" y="0"/>
                  </a:lnTo>
                  <a:lnTo>
                    <a:pt x="4423636" y="894944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002060"/>
                </a:solidFill>
              </a:endParaRPr>
            </a:p>
          </p:txBody>
        </p:sp>
      </p:grpSp>
      <p:sp>
        <p:nvSpPr>
          <p:cNvPr id="63" name="Textfeld 62">
            <a:extLst>
              <a:ext uri="{FF2B5EF4-FFF2-40B4-BE49-F238E27FC236}">
                <a16:creationId xmlns:a16="http://schemas.microsoft.com/office/drawing/2014/main" id="{CCFF6B60-7391-EA45-ACB4-8D4A487225E0}"/>
              </a:ext>
            </a:extLst>
          </p:cNvPr>
          <p:cNvSpPr txBox="1"/>
          <p:nvPr/>
        </p:nvSpPr>
        <p:spPr>
          <a:xfrm>
            <a:off x="1367009" y="13362164"/>
            <a:ext cx="10472197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rgbClr val="203864"/>
                </a:solidFill>
              </a:rPr>
              <a:t>          abrupte </a:t>
            </a:r>
            <a:r>
              <a:rPr lang="de-DE" sz="2800" dirty="0" err="1">
                <a:solidFill>
                  <a:srgbClr val="203864"/>
                </a:solidFill>
              </a:rPr>
              <a:t>Klimaänderungen</a:t>
            </a:r>
            <a:endParaRPr lang="de-DE" sz="2800" dirty="0">
              <a:solidFill>
                <a:srgbClr val="203864"/>
              </a:solidFill>
            </a:endParaRPr>
          </a:p>
          <a:p>
            <a:r>
              <a:rPr lang="de-DE" sz="2800" dirty="0">
                <a:solidFill>
                  <a:srgbClr val="203864"/>
                </a:solidFill>
              </a:rPr>
              <a:t>          unumkehrbare (irreversible) Prozesse </a:t>
            </a:r>
          </a:p>
          <a:p>
            <a:r>
              <a:rPr lang="de-DE" sz="2800" dirty="0">
                <a:solidFill>
                  <a:srgbClr val="203864"/>
                </a:solidFill>
              </a:rPr>
              <a:t>          langfristige, starke </a:t>
            </a:r>
            <a:r>
              <a:rPr lang="de-DE" sz="2800" dirty="0" err="1">
                <a:solidFill>
                  <a:srgbClr val="203864"/>
                </a:solidFill>
              </a:rPr>
              <a:t>Klimaänderungen</a:t>
            </a:r>
            <a:r>
              <a:rPr lang="de-DE" sz="2800" dirty="0">
                <a:solidFill>
                  <a:srgbClr val="203864"/>
                </a:solidFill>
              </a:rPr>
              <a:t> </a:t>
            </a:r>
          </a:p>
          <a:p>
            <a:r>
              <a:rPr lang="de-DE" sz="2800" dirty="0">
                <a:solidFill>
                  <a:srgbClr val="203864"/>
                </a:solidFill>
              </a:rPr>
              <a:t>          kann Anpassungsfähigkeit der menschlichen Gesellschaft</a:t>
            </a:r>
          </a:p>
          <a:p>
            <a:r>
              <a:rPr lang="de-DE" sz="2800" dirty="0">
                <a:solidFill>
                  <a:srgbClr val="203864"/>
                </a:solidFill>
              </a:rPr>
              <a:t>          überfordern/übersteigen</a:t>
            </a:r>
          </a:p>
          <a:p>
            <a:pPr algn="r"/>
            <a:r>
              <a:rPr lang="de-DE" sz="1800" i="1" dirty="0">
                <a:solidFill>
                  <a:schemeClr val="accent5">
                    <a:lumMod val="50000"/>
                  </a:schemeClr>
                </a:solidFill>
              </a:rPr>
              <a:t>       		</a:t>
            </a:r>
            <a:endParaRPr lang="de-DE" sz="2800" dirty="0">
              <a:solidFill>
                <a:srgbClr val="002060"/>
              </a:solidFill>
            </a:endParaRPr>
          </a:p>
          <a:p>
            <a:pPr algn="just"/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Als </a:t>
            </a:r>
            <a:r>
              <a:rPr lang="de-DE" sz="2800" i="1" dirty="0">
                <a:solidFill>
                  <a:schemeClr val="accent5">
                    <a:lumMod val="50000"/>
                  </a:schemeClr>
                </a:solidFill>
              </a:rPr>
              <a:t>Tipping Points </a:t>
            </a:r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(siehe Abb. 2) gelten unter anderem das Schmelzen der Gletscher im Himalaya und die mögliche Veränderung des indischen Monsuns, welche eine große Auswirkungen auf die Schneeneubildung im Himalaya haben könnte.</a:t>
            </a:r>
          </a:p>
          <a:p>
            <a:pPr algn="just"/>
            <a:r>
              <a:rPr lang="de-DE" sz="2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i="1" dirty="0">
                <a:solidFill>
                  <a:schemeClr val="accent5">
                    <a:lumMod val="50000"/>
                  </a:schemeClr>
                </a:solidFill>
              </a:rPr>
              <a:t>(Umweltbundesamt 2008: 4)</a:t>
            </a:r>
            <a:endParaRPr lang="de-DE" sz="18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de-DE" sz="2800" dirty="0">
              <a:solidFill>
                <a:srgbClr val="002060"/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75E2BAC7-3DF9-CB4B-A574-4D5C399BF690}"/>
              </a:ext>
            </a:extLst>
          </p:cNvPr>
          <p:cNvSpPr txBox="1"/>
          <p:nvPr/>
        </p:nvSpPr>
        <p:spPr>
          <a:xfrm>
            <a:off x="3244309" y="11020875"/>
            <a:ext cx="68304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Wenn Systeme unumkehrbar kippen - </a:t>
            </a:r>
            <a:r>
              <a:rPr lang="de-DE" sz="3600" b="1" i="1" dirty="0">
                <a:solidFill>
                  <a:schemeClr val="bg1"/>
                </a:solidFill>
              </a:rPr>
              <a:t>Tipping Points </a:t>
            </a:r>
          </a:p>
          <a:p>
            <a:r>
              <a:rPr lang="de-DE" sz="3600" b="1" dirty="0">
                <a:solidFill>
                  <a:schemeClr val="bg1"/>
                </a:solidFill>
              </a:rPr>
              <a:t>im Klimasystem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32D8230-8E89-491E-A0D0-E0D6583DD8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" t="2281" r="21703" b="2097"/>
          <a:stretch/>
        </p:blipFill>
        <p:spPr>
          <a:xfrm>
            <a:off x="1733639" y="18503554"/>
            <a:ext cx="9640657" cy="8684843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sp>
        <p:nvSpPr>
          <p:cNvPr id="47" name="Textfeld 46">
            <a:extLst>
              <a:ext uri="{FF2B5EF4-FFF2-40B4-BE49-F238E27FC236}">
                <a16:creationId xmlns:a16="http://schemas.microsoft.com/office/drawing/2014/main" id="{C11A2E75-35B1-7449-A260-98152481E5F5}"/>
              </a:ext>
            </a:extLst>
          </p:cNvPr>
          <p:cNvSpPr txBox="1"/>
          <p:nvPr/>
        </p:nvSpPr>
        <p:spPr>
          <a:xfrm>
            <a:off x="1733638" y="27145793"/>
            <a:ext cx="992861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Abb. 2: Mögliche klimatische Kipppunkte (Quelle: Eigene Darstellung nach Lenton et al. 2008: 1787, Umweltbundesamt 2008:  5-17, Ivanovich und Ocko 2017)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78062ED-BC70-4F3E-A247-BD98076CD2ED}"/>
              </a:ext>
            </a:extLst>
          </p:cNvPr>
          <p:cNvSpPr txBox="1"/>
          <p:nvPr/>
        </p:nvSpPr>
        <p:spPr>
          <a:xfrm>
            <a:off x="909563" y="37585790"/>
            <a:ext cx="4908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02060"/>
                </a:solidFill>
              </a:rPr>
              <a:t>Abb X: Eigene Darstellung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2E526072-4EBB-4960-98BC-5130FD095890}"/>
              </a:ext>
            </a:extLst>
          </p:cNvPr>
          <p:cNvSpPr/>
          <p:nvPr/>
        </p:nvSpPr>
        <p:spPr>
          <a:xfrm>
            <a:off x="881963" y="29442888"/>
            <a:ext cx="11554023" cy="1028476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002060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A8C0C97-C6D6-4C5D-843D-3D9E20D77419}"/>
              </a:ext>
            </a:extLst>
          </p:cNvPr>
          <p:cNvSpPr txBox="1"/>
          <p:nvPr/>
        </p:nvSpPr>
        <p:spPr>
          <a:xfrm>
            <a:off x="1287910" y="37155320"/>
            <a:ext cx="1091062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3000" dirty="0">
                <a:solidFill>
                  <a:schemeClr val="accent5">
                    <a:lumMod val="50000"/>
                  </a:schemeClr>
                </a:solidFill>
              </a:rPr>
              <a:t>Das Wirkungsgefüge zeigt die angewandte Methodik. Während auf diesem Plakat die Ursachen der Gletscherschmelze im Fokus stehen, beschäftigen sich die folgenden Plakate mit den Auswirkungen. </a:t>
            </a:r>
          </a:p>
        </p:txBody>
      </p:sp>
      <p:sp>
        <p:nvSpPr>
          <p:cNvPr id="67" name="Rechteck 17">
            <a:extLst>
              <a:ext uri="{FF2B5EF4-FFF2-40B4-BE49-F238E27FC236}">
                <a16:creationId xmlns:a16="http://schemas.microsoft.com/office/drawing/2014/main" id="{2CB2AAE5-988E-4CAC-9E07-493373A6975D}"/>
              </a:ext>
            </a:extLst>
          </p:cNvPr>
          <p:cNvSpPr/>
          <p:nvPr/>
        </p:nvSpPr>
        <p:spPr>
          <a:xfrm>
            <a:off x="2370373" y="28991745"/>
            <a:ext cx="8696211" cy="1178393"/>
          </a:xfrm>
          <a:custGeom>
            <a:avLst/>
            <a:gdLst>
              <a:gd name="connsiteX0" fmla="*/ 0 w 4027251"/>
              <a:gd name="connsiteY0" fmla="*/ 0 h 914400"/>
              <a:gd name="connsiteX1" fmla="*/ 4027251 w 4027251"/>
              <a:gd name="connsiteY1" fmla="*/ 0 h 914400"/>
              <a:gd name="connsiteX2" fmla="*/ 4027251 w 4027251"/>
              <a:gd name="connsiteY2" fmla="*/ 914400 h 914400"/>
              <a:gd name="connsiteX3" fmla="*/ 0 w 4027251"/>
              <a:gd name="connsiteY3" fmla="*/ 914400 h 914400"/>
              <a:gd name="connsiteX4" fmla="*/ 0 w 4027251"/>
              <a:gd name="connsiteY4" fmla="*/ 0 h 914400"/>
              <a:gd name="connsiteX0" fmla="*/ 0 w 4883285"/>
              <a:gd name="connsiteY0" fmla="*/ 0 h 914400"/>
              <a:gd name="connsiteX1" fmla="*/ 4883285 w 4883285"/>
              <a:gd name="connsiteY1" fmla="*/ 0 h 914400"/>
              <a:gd name="connsiteX2" fmla="*/ 4027251 w 4883285"/>
              <a:gd name="connsiteY2" fmla="*/ 914400 h 914400"/>
              <a:gd name="connsiteX3" fmla="*/ 0 w 4883285"/>
              <a:gd name="connsiteY3" fmla="*/ 914400 h 914400"/>
              <a:gd name="connsiteX4" fmla="*/ 0 w 4883285"/>
              <a:gd name="connsiteY4" fmla="*/ 0 h 914400"/>
              <a:gd name="connsiteX0" fmla="*/ 0 w 4883285"/>
              <a:gd name="connsiteY0" fmla="*/ 0 h 914400"/>
              <a:gd name="connsiteX1" fmla="*/ 4883285 w 4883285"/>
              <a:gd name="connsiteY1" fmla="*/ 0 h 914400"/>
              <a:gd name="connsiteX2" fmla="*/ 4423636 w 4883285"/>
              <a:gd name="connsiteY2" fmla="*/ 894944 h 914400"/>
              <a:gd name="connsiteX3" fmla="*/ 0 w 4883285"/>
              <a:gd name="connsiteY3" fmla="*/ 914400 h 914400"/>
              <a:gd name="connsiteX4" fmla="*/ 0 w 4883285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3285" h="914400">
                <a:moveTo>
                  <a:pt x="0" y="0"/>
                </a:moveTo>
                <a:lnTo>
                  <a:pt x="4883285" y="0"/>
                </a:lnTo>
                <a:lnTo>
                  <a:pt x="4423636" y="894944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62F016B-9835-4171-A8C0-E5844446819E}"/>
              </a:ext>
            </a:extLst>
          </p:cNvPr>
          <p:cNvSpPr txBox="1"/>
          <p:nvPr/>
        </p:nvSpPr>
        <p:spPr>
          <a:xfrm>
            <a:off x="2597915" y="29133979"/>
            <a:ext cx="7885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Wirkungsgefüge zum Gletscherrückgang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B1280FB-E417-E641-8A08-F5F4AA9DF6FF}"/>
              </a:ext>
            </a:extLst>
          </p:cNvPr>
          <p:cNvSpPr/>
          <p:nvPr/>
        </p:nvSpPr>
        <p:spPr>
          <a:xfrm>
            <a:off x="-40723" y="494927"/>
            <a:ext cx="30353111" cy="255454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chemeClr val="bg1"/>
                </a:solidFill>
                <a:cs typeface="Arial" panose="020B0604020202020204" pitchFamily="34" charset="0"/>
              </a:rPr>
              <a:t>Die Gletscherschmelze im Himalaya</a:t>
            </a:r>
          </a:p>
          <a:p>
            <a:pPr algn="ctr"/>
            <a:r>
              <a:rPr lang="de-DE" sz="8000" b="1" dirty="0">
                <a:solidFill>
                  <a:schemeClr val="bg1"/>
                </a:solidFill>
                <a:cs typeface="Arial" panose="020B0604020202020204" pitchFamily="34" charset="0"/>
              </a:rPr>
              <a:t>Was passiert, wenn das Dach der Welt schmilzt?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603522" y="36381831"/>
            <a:ext cx="10519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Abb. 3: Wirkungsgefüge (Quelle: eigene Darstellung)</a:t>
            </a:r>
          </a:p>
        </p:txBody>
      </p:sp>
      <p:pic>
        <p:nvPicPr>
          <p:cNvPr id="20" name="Grafik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973" y="3470159"/>
            <a:ext cx="13147745" cy="9297521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522" y="30771794"/>
            <a:ext cx="10058400" cy="5657850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sp>
        <p:nvSpPr>
          <p:cNvPr id="26" name="Textfeld 25"/>
          <p:cNvSpPr txBox="1"/>
          <p:nvPr/>
        </p:nvSpPr>
        <p:spPr>
          <a:xfrm>
            <a:off x="27926375" y="40895538"/>
            <a:ext cx="23860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Denise Andre</a:t>
            </a:r>
          </a:p>
          <a:p>
            <a:pPr algn="r"/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Catarina Clément</a:t>
            </a:r>
          </a:p>
          <a:p>
            <a:pPr algn="r"/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Carla van der Meyden</a:t>
            </a:r>
          </a:p>
          <a:p>
            <a:pPr algn="r"/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Franziska Reitzenstein</a:t>
            </a:r>
          </a:p>
          <a:p>
            <a:endParaRPr lang="de-DE" sz="1800" dirty="0">
              <a:solidFill>
                <a:schemeClr val="accent5">
                  <a:lumMod val="50000"/>
                </a:schemeClr>
              </a:solidFill>
            </a:endParaRPr>
          </a:p>
          <a:p>
            <a:pPr algn="r"/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11.02.2020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75E012B-3A80-48CA-90DD-97080CE8B0C8}"/>
              </a:ext>
            </a:extLst>
          </p:cNvPr>
          <p:cNvSpPr txBox="1"/>
          <p:nvPr/>
        </p:nvSpPr>
        <p:spPr>
          <a:xfrm>
            <a:off x="23517354" y="12760218"/>
            <a:ext cx="5950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203864"/>
                </a:solidFill>
              </a:rPr>
              <a:t>Abb. 1: Karte des Untersuchungsgebiets (eigene Darstellung)</a:t>
            </a:r>
          </a:p>
        </p:txBody>
      </p: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2A153A48-6A65-4302-9694-9F5EA088AD8E}"/>
              </a:ext>
            </a:extLst>
          </p:cNvPr>
          <p:cNvGrpSpPr/>
          <p:nvPr/>
        </p:nvGrpSpPr>
        <p:grpSpPr>
          <a:xfrm>
            <a:off x="13050656" y="13604114"/>
            <a:ext cx="16772520" cy="8946247"/>
            <a:chOff x="12922358" y="30247872"/>
            <a:chExt cx="16772520" cy="10796457"/>
          </a:xfrm>
        </p:grpSpPr>
        <p:sp>
          <p:nvSpPr>
            <p:cNvPr id="68" name="Abgerundetes Rechteck 70">
              <a:extLst>
                <a:ext uri="{FF2B5EF4-FFF2-40B4-BE49-F238E27FC236}">
                  <a16:creationId xmlns:a16="http://schemas.microsoft.com/office/drawing/2014/main" id="{300193BC-C62C-46F9-8E07-164FCFF0F4E0}"/>
                </a:ext>
              </a:extLst>
            </p:cNvPr>
            <p:cNvSpPr/>
            <p:nvPr/>
          </p:nvSpPr>
          <p:spPr>
            <a:xfrm>
              <a:off x="12922358" y="30909330"/>
              <a:ext cx="16772520" cy="9333071"/>
            </a:xfrm>
            <a:prstGeom prst="roundRect">
              <a:avLst/>
            </a:prstGeom>
            <a:solidFill>
              <a:srgbClr val="FEA89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0" indent="-857250" algn="ctr">
                <a:buSzPct val="50000"/>
                <a:buFont typeface="Arial" panose="020B0604020202020204" pitchFamily="34" charset="0"/>
                <a:buChar char="•"/>
              </a:pPr>
              <a:endParaRPr lang="de-DE">
                <a:solidFill>
                  <a:srgbClr val="002060"/>
                </a:solidFill>
              </a:endParaRPr>
            </a:p>
          </p:txBody>
        </p:sp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8E6987A1-BEC4-2A47-983B-2EF84AA2EA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1" t="1144" r="833" b="1411"/>
            <a:stretch/>
          </p:blipFill>
          <p:spPr>
            <a:xfrm>
              <a:off x="13437833" y="32494145"/>
              <a:ext cx="8693070" cy="5503216"/>
            </a:xfrm>
            <a:prstGeom prst="rect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</p:pic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AE0AD535-1C0F-4D4D-BDD8-FDC56BA9E450}"/>
                </a:ext>
              </a:extLst>
            </p:cNvPr>
            <p:cNvSpPr txBox="1"/>
            <p:nvPr/>
          </p:nvSpPr>
          <p:spPr>
            <a:xfrm>
              <a:off x="13383302" y="37969379"/>
              <a:ext cx="8693070" cy="11142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SzPct val="50000"/>
              </a:pPr>
              <a:r>
                <a:rPr lang="de-DE" sz="1800" dirty="0">
                  <a:solidFill>
                    <a:schemeClr val="accent5">
                      <a:lumMod val="50000"/>
                    </a:schemeClr>
                  </a:solidFill>
                </a:rPr>
                <a:t>Abb. 4: Veränderung der Hohe der Gletscheroberfläche in der HKH Region zwischen 2003 und 2008 anhand von Satelitenbildern (Quelle: Kääb, A., Treichler, D., Nuth, C. &amp; Berthier 2015)</a:t>
              </a:r>
            </a:p>
          </p:txBody>
        </p:sp>
        <p:sp>
          <p:nvSpPr>
            <p:cNvPr id="72" name="Rechteck 17">
              <a:extLst>
                <a:ext uri="{FF2B5EF4-FFF2-40B4-BE49-F238E27FC236}">
                  <a16:creationId xmlns:a16="http://schemas.microsoft.com/office/drawing/2014/main" id="{2CB2AAE5-988E-4CAC-9E07-493373A6975D}"/>
                </a:ext>
              </a:extLst>
            </p:cNvPr>
            <p:cNvSpPr/>
            <p:nvPr/>
          </p:nvSpPr>
          <p:spPr>
            <a:xfrm>
              <a:off x="13948251" y="30247872"/>
              <a:ext cx="7979342" cy="1188650"/>
            </a:xfrm>
            <a:custGeom>
              <a:avLst/>
              <a:gdLst>
                <a:gd name="connsiteX0" fmla="*/ 0 w 4027251"/>
                <a:gd name="connsiteY0" fmla="*/ 0 h 914400"/>
                <a:gd name="connsiteX1" fmla="*/ 4027251 w 4027251"/>
                <a:gd name="connsiteY1" fmla="*/ 0 h 914400"/>
                <a:gd name="connsiteX2" fmla="*/ 4027251 w 4027251"/>
                <a:gd name="connsiteY2" fmla="*/ 914400 h 914400"/>
                <a:gd name="connsiteX3" fmla="*/ 0 w 4027251"/>
                <a:gd name="connsiteY3" fmla="*/ 914400 h 914400"/>
                <a:gd name="connsiteX4" fmla="*/ 0 w 4027251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027251 w 4883285"/>
                <a:gd name="connsiteY2" fmla="*/ 914400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423636 w 4883285"/>
                <a:gd name="connsiteY2" fmla="*/ 894944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3285" h="914400">
                  <a:moveTo>
                    <a:pt x="0" y="0"/>
                  </a:moveTo>
                  <a:lnTo>
                    <a:pt x="4883285" y="0"/>
                  </a:lnTo>
                  <a:lnTo>
                    <a:pt x="4423636" y="894944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0" indent="-857250" algn="ctr">
                <a:buSzPct val="50000"/>
                <a:buFont typeface="Arial" panose="020B0604020202020204" pitchFamily="34" charset="0"/>
                <a:buChar char="•"/>
              </a:pPr>
              <a:endParaRPr lang="en-GB" dirty="0">
                <a:solidFill>
                  <a:srgbClr val="002060"/>
                </a:solidFill>
              </a:endParaRPr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14244769" y="30448216"/>
              <a:ext cx="7022662" cy="780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SzPct val="50000"/>
              </a:pPr>
              <a:r>
                <a:rPr lang="de-DE" sz="3600" b="1" dirty="0">
                  <a:solidFill>
                    <a:schemeClr val="bg1"/>
                  </a:solidFill>
                </a:rPr>
                <a:t>Wie verändern sich die Gletscher?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CD0E4A19-E833-43C4-AD63-AE8B59EB7EFE}"/>
                </a:ext>
              </a:extLst>
            </p:cNvPr>
            <p:cNvSpPr txBox="1"/>
            <p:nvPr/>
          </p:nvSpPr>
          <p:spPr>
            <a:xfrm>
              <a:off x="22332238" y="31554316"/>
              <a:ext cx="6809064" cy="94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just">
                <a:spcAft>
                  <a:spcPts val="600"/>
                </a:spcAft>
                <a:buClr>
                  <a:srgbClr val="203864"/>
                </a:buClr>
                <a:buSzPct val="50000"/>
                <a:buFont typeface="Arial" panose="020B0604020202020204" pitchFamily="34" charset="0"/>
                <a:buChar char="•"/>
              </a:pPr>
              <a:r>
                <a:rPr lang="de-DE" sz="2800" dirty="0">
                  <a:solidFill>
                    <a:srgbClr val="203864"/>
                  </a:solidFill>
                  <a:sym typeface="Wingdings" panose="05000000000000000000" pitchFamily="2" charset="2"/>
                </a:rPr>
                <a:t>Anhand von Satellitenbildern untersuchte eine aktuelle weitumfassende Studie die HKH-Region von 1975 bis 2016 </a:t>
              </a:r>
            </a:p>
            <a:p>
              <a:pPr algn="just">
                <a:buSzPct val="50000"/>
              </a:pPr>
              <a:r>
                <a:rPr lang="de-DE" sz="2800" dirty="0">
                  <a:solidFill>
                    <a:srgbClr val="203864"/>
                  </a:solidFill>
                  <a:sym typeface="Wingdings" panose="05000000000000000000" pitchFamily="2" charset="2"/>
                </a:rPr>
                <a:t>     </a:t>
              </a:r>
              <a:r>
                <a:rPr lang="de-DE" sz="2800" b="1" dirty="0">
                  <a:solidFill>
                    <a:srgbClr val="203864"/>
                  </a:solidFill>
                  <a:sym typeface="Wingdings" panose="05000000000000000000" pitchFamily="2" charset="2"/>
                </a:rPr>
                <a:t>Konstanter Eisverlust und  </a:t>
              </a:r>
            </a:p>
            <a:p>
              <a:pPr algn="just">
                <a:buSzPct val="50000"/>
              </a:pPr>
              <a:r>
                <a:rPr lang="de-DE" sz="2800" b="1" dirty="0">
                  <a:solidFill>
                    <a:srgbClr val="203864"/>
                  </a:solidFill>
                  <a:sym typeface="Wingdings" panose="05000000000000000000" pitchFamily="2" charset="2"/>
                </a:rPr>
                <a:t>         Verdopplung der durchschnittlichen  </a:t>
              </a:r>
            </a:p>
            <a:p>
              <a:pPr algn="just">
                <a:buSzPct val="50000"/>
              </a:pPr>
              <a:r>
                <a:rPr lang="de-DE" sz="2800" b="1" dirty="0">
                  <a:solidFill>
                    <a:srgbClr val="203864"/>
                  </a:solidFill>
                  <a:sym typeface="Wingdings" panose="05000000000000000000" pitchFamily="2" charset="2"/>
                </a:rPr>
                <a:t>         Verlustrate im Zeitraum 2000-2016 </a:t>
              </a:r>
            </a:p>
            <a:p>
              <a:pPr algn="just">
                <a:buSzPct val="50000"/>
              </a:pPr>
              <a:r>
                <a:rPr lang="de-DE" sz="2800" b="1" dirty="0">
                  <a:solidFill>
                    <a:srgbClr val="203864"/>
                  </a:solidFill>
                  <a:sym typeface="Wingdings" panose="05000000000000000000" pitchFamily="2" charset="2"/>
                </a:rPr>
                <a:t>                                                          </a:t>
              </a:r>
              <a:r>
                <a:rPr lang="de-DE" sz="1800" dirty="0">
                  <a:solidFill>
                    <a:srgbClr val="203864"/>
                  </a:solidFill>
                  <a:sym typeface="Wingdings" panose="05000000000000000000" pitchFamily="2" charset="2"/>
                </a:rPr>
                <a:t>(Maurer et al. 2019)</a:t>
              </a:r>
              <a:r>
                <a:rPr lang="de-DE" sz="3000" i="1" dirty="0">
                  <a:solidFill>
                    <a:srgbClr val="203864"/>
                  </a:solidFill>
                  <a:sym typeface="Wingdings" panose="05000000000000000000" pitchFamily="2" charset="2"/>
                </a:rPr>
                <a:t> </a:t>
              </a:r>
              <a:endParaRPr lang="de-DE" sz="2000" dirty="0">
                <a:solidFill>
                  <a:srgbClr val="203864"/>
                </a:solidFill>
                <a:sym typeface="Wingdings" panose="05000000000000000000" pitchFamily="2" charset="2"/>
              </a:endParaRPr>
            </a:p>
            <a:p>
              <a:pPr marL="342900" indent="-342900" algn="just">
                <a:buSzPct val="50000"/>
                <a:buFont typeface="Arial" panose="020B0604020202020204" pitchFamily="34" charset="0"/>
                <a:buChar char="•"/>
              </a:pPr>
              <a:endParaRPr lang="de-DE" sz="2000" dirty="0">
                <a:solidFill>
                  <a:srgbClr val="203864"/>
                </a:solidFill>
                <a:sym typeface="Wingdings" panose="05000000000000000000" pitchFamily="2" charset="2"/>
              </a:endParaRPr>
            </a:p>
            <a:p>
              <a:pPr marL="457200" indent="-457200" algn="just">
                <a:buSzPct val="50000"/>
                <a:buFont typeface="Arial" panose="020B0604020202020204" pitchFamily="34" charset="0"/>
                <a:buChar char="•"/>
              </a:pPr>
              <a:r>
                <a:rPr lang="de-DE" sz="2800" dirty="0">
                  <a:solidFill>
                    <a:srgbClr val="203864"/>
                  </a:solidFill>
                  <a:sym typeface="Wingdings" panose="05000000000000000000" pitchFamily="2" charset="2"/>
                </a:rPr>
                <a:t>In Akkumulationsgebieten erkannten Meyer und Lambrecht (2015: 135) nur eine geringe Änderung, in Ablations-gebieten jedoch deutliche Höhenverluste</a:t>
              </a:r>
            </a:p>
            <a:p>
              <a:pPr marL="457200" indent="-457200" algn="just">
                <a:buSzPct val="50000"/>
                <a:buFont typeface="Arial" panose="020B0604020202020204" pitchFamily="34" charset="0"/>
                <a:buChar char="•"/>
              </a:pPr>
              <a:endParaRPr lang="de-DE" sz="2800" dirty="0">
                <a:solidFill>
                  <a:srgbClr val="203864"/>
                </a:solidFill>
                <a:sym typeface="Wingdings" panose="05000000000000000000" pitchFamily="2" charset="2"/>
              </a:endParaRPr>
            </a:p>
            <a:p>
              <a:pPr marL="457200" indent="-457200" algn="just">
                <a:buSzPct val="50000"/>
                <a:buFont typeface="Arial" panose="020B0604020202020204" pitchFamily="34" charset="0"/>
                <a:buChar char="•"/>
              </a:pPr>
              <a:r>
                <a:rPr lang="de-DE" sz="2800" dirty="0">
                  <a:solidFill>
                    <a:srgbClr val="203864"/>
                  </a:solidFill>
                  <a:sym typeface="Wingdings" panose="05000000000000000000" pitchFamily="2" charset="2"/>
                </a:rPr>
                <a:t>Gletscherzungen mit direktem Kontakt zu Schmelzwasserseen nehmen noch schneller ab  </a:t>
              </a:r>
              <a:r>
                <a:rPr lang="de-DE" sz="1800" dirty="0">
                  <a:solidFill>
                    <a:srgbClr val="203864"/>
                  </a:solidFill>
                  <a:sym typeface="Wingdings" panose="05000000000000000000" pitchFamily="2" charset="2"/>
                </a:rPr>
                <a:t>(Meyer und Lambrecht 2015: 134) </a:t>
              </a:r>
              <a:endParaRPr lang="de-DE" sz="1800" i="1" dirty="0">
                <a:solidFill>
                  <a:srgbClr val="203864"/>
                </a:solidFill>
                <a:sym typeface="Wingdings" panose="05000000000000000000" pitchFamily="2" charset="2"/>
              </a:endParaRPr>
            </a:p>
            <a:p>
              <a:pPr algn="just">
                <a:buSzPct val="50000"/>
              </a:pPr>
              <a:r>
                <a:rPr lang="de-DE" sz="3000" i="1" dirty="0">
                  <a:solidFill>
                    <a:srgbClr val="002060"/>
                  </a:solidFill>
                  <a:sym typeface="Wingdings" panose="05000000000000000000" pitchFamily="2" charset="2"/>
                </a:rPr>
                <a:t> </a:t>
              </a:r>
            </a:p>
            <a:p>
              <a:pPr marL="457200" indent="-457200">
                <a:buSzPct val="50000"/>
                <a:buFont typeface="Arial" panose="020B0604020202020204" pitchFamily="34" charset="0"/>
                <a:buChar char="•"/>
              </a:pPr>
              <a:endParaRPr lang="de-DE" sz="2800" dirty="0"/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FE55CC32-88A3-44D1-BB41-E4C689BCC556}"/>
              </a:ext>
            </a:extLst>
          </p:cNvPr>
          <p:cNvGrpSpPr/>
          <p:nvPr/>
        </p:nvGrpSpPr>
        <p:grpSpPr>
          <a:xfrm>
            <a:off x="13050656" y="22566459"/>
            <a:ext cx="16738481" cy="8481184"/>
            <a:chOff x="12722407" y="21096179"/>
            <a:chExt cx="16772520" cy="7944190"/>
          </a:xfrm>
        </p:grpSpPr>
        <p:sp>
          <p:nvSpPr>
            <p:cNvPr id="10" name="Abgerundetes Rechteck 9">
              <a:extLst>
                <a:ext uri="{FF2B5EF4-FFF2-40B4-BE49-F238E27FC236}">
                  <a16:creationId xmlns:a16="http://schemas.microsoft.com/office/drawing/2014/main" id="{3CB24F82-72A5-42D8-A3AB-9E2C52AD9B44}"/>
                </a:ext>
              </a:extLst>
            </p:cNvPr>
            <p:cNvSpPr/>
            <p:nvPr/>
          </p:nvSpPr>
          <p:spPr>
            <a:xfrm>
              <a:off x="12722407" y="21656691"/>
              <a:ext cx="16772520" cy="7169020"/>
            </a:xfrm>
            <a:prstGeom prst="roundRect">
              <a:avLst/>
            </a:prstGeom>
            <a:solidFill>
              <a:srgbClr val="FEA89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002060"/>
                </a:solidFill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45445E26-73BC-4C6C-A3CE-6A7F8F3D8342}"/>
                </a:ext>
              </a:extLst>
            </p:cNvPr>
            <p:cNvSpPr txBox="1"/>
            <p:nvPr/>
          </p:nvSpPr>
          <p:spPr>
            <a:xfrm>
              <a:off x="12926818" y="22042076"/>
              <a:ext cx="5167608" cy="6678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de-DE" sz="2800" dirty="0">
                <a:solidFill>
                  <a:schemeClr val="accent5">
                    <a:lumMod val="50000"/>
                  </a:schemeClr>
                </a:solidFill>
                <a:sym typeface="Wingdings" panose="05000000000000000000" pitchFamily="2" charset="2"/>
              </a:endParaRPr>
            </a:p>
            <a:p>
              <a:pPr marL="514350" indent="-514350">
                <a:buAutoNum type="arabicPeriod"/>
              </a:pP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Das</a:t>
              </a:r>
              <a:r>
                <a:rPr lang="de-DE" sz="2800" b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Abschwächen</a:t>
              </a: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</a:t>
              </a:r>
              <a:r>
                <a:rPr lang="de-DE" sz="2800" b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des Sommermonsuns</a:t>
              </a: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und somit verringerten Niederschläge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 Beeinflusst aber nicht die 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    gesamte HKH- Region 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</a:t>
              </a:r>
            </a:p>
            <a:p>
              <a:pPr marL="514350" indent="-514350" algn="just">
                <a:buAutoNum type="arabicPeriod" startAt="2"/>
              </a:pP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eine </a:t>
              </a:r>
              <a:r>
                <a:rPr lang="de-DE" sz="2800" b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Temperaturveränderung</a:t>
              </a:r>
              <a:r>
                <a:rPr lang="de-DE" sz="2800" u="sng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   muss mitverantwortlich sein,  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   vor allem bei Gletschern mit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   einer hohen Akkumulations-     </a:t>
              </a:r>
            </a:p>
            <a:p>
              <a:pPr algn="just"/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   rate  (Siehe Tabelle </a:t>
              </a:r>
              <a:r>
                <a:rPr lang="de-DE" sz="2800" dirty="0">
                  <a:solidFill>
                    <a:srgbClr val="203864"/>
                  </a:solidFill>
                  <a:sym typeface="Wingdings" panose="05000000000000000000" pitchFamily="2" charset="2"/>
                </a:rPr>
                <a:t>1</a:t>
              </a: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). </a:t>
              </a:r>
            </a:p>
            <a:p>
              <a:pPr algn="just"/>
              <a:endParaRPr lang="de-DE" sz="2800" dirty="0">
                <a:solidFill>
                  <a:schemeClr val="accent5">
                    <a:lumMod val="50000"/>
                  </a:schemeClr>
                </a:solidFill>
                <a:sym typeface="Wingdings" panose="05000000000000000000" pitchFamily="2" charset="2"/>
              </a:endParaRPr>
            </a:p>
            <a:p>
              <a:pPr algn="just"/>
              <a:endParaRPr lang="de-DE" sz="3200" i="1" dirty="0">
                <a:solidFill>
                  <a:srgbClr val="002060"/>
                </a:solidFill>
                <a:sym typeface="Wingdings" panose="05000000000000000000" pitchFamily="2" charset="2"/>
              </a:endParaRPr>
            </a:p>
            <a:p>
              <a:endParaRPr lang="de-DE" sz="3200" dirty="0">
                <a:solidFill>
                  <a:srgbClr val="002060"/>
                </a:solidFill>
              </a:endParaRPr>
            </a:p>
          </p:txBody>
        </p:sp>
        <p:sp>
          <p:nvSpPr>
            <p:cNvPr id="70" name="Rechteck 17">
              <a:extLst>
                <a:ext uri="{FF2B5EF4-FFF2-40B4-BE49-F238E27FC236}">
                  <a16:creationId xmlns:a16="http://schemas.microsoft.com/office/drawing/2014/main" id="{2CB2AAE5-988E-4CAC-9E07-493373A6975D}"/>
                </a:ext>
              </a:extLst>
            </p:cNvPr>
            <p:cNvSpPr/>
            <p:nvPr/>
          </p:nvSpPr>
          <p:spPr>
            <a:xfrm>
              <a:off x="13757017" y="21096179"/>
              <a:ext cx="8138020" cy="944178"/>
            </a:xfrm>
            <a:custGeom>
              <a:avLst/>
              <a:gdLst>
                <a:gd name="connsiteX0" fmla="*/ 0 w 4027251"/>
                <a:gd name="connsiteY0" fmla="*/ 0 h 914400"/>
                <a:gd name="connsiteX1" fmla="*/ 4027251 w 4027251"/>
                <a:gd name="connsiteY1" fmla="*/ 0 h 914400"/>
                <a:gd name="connsiteX2" fmla="*/ 4027251 w 4027251"/>
                <a:gd name="connsiteY2" fmla="*/ 914400 h 914400"/>
                <a:gd name="connsiteX3" fmla="*/ 0 w 4027251"/>
                <a:gd name="connsiteY3" fmla="*/ 914400 h 914400"/>
                <a:gd name="connsiteX4" fmla="*/ 0 w 4027251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027251 w 4883285"/>
                <a:gd name="connsiteY2" fmla="*/ 914400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423636 w 4883285"/>
                <a:gd name="connsiteY2" fmla="*/ 894944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3285" h="914400">
                  <a:moveTo>
                    <a:pt x="0" y="0"/>
                  </a:moveTo>
                  <a:lnTo>
                    <a:pt x="4883285" y="0"/>
                  </a:lnTo>
                  <a:lnTo>
                    <a:pt x="4423636" y="894944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002060"/>
                </a:solidFill>
              </a:endParaRPr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14076948" y="21229155"/>
              <a:ext cx="74862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chemeClr val="bg1"/>
                  </a:solidFill>
                </a:rPr>
                <a:t>Warum gehen die Gletscher zurück?</a:t>
              </a:r>
            </a:p>
          </p:txBody>
        </p: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AEBB346B-2C09-4607-BAB5-40E43857D9AC}"/>
                </a:ext>
              </a:extLst>
            </p:cNvPr>
            <p:cNvGrpSpPr/>
            <p:nvPr/>
          </p:nvGrpSpPr>
          <p:grpSpPr>
            <a:xfrm>
              <a:off x="18463098" y="22303153"/>
              <a:ext cx="10339526" cy="5166172"/>
              <a:chOff x="18463098" y="21949229"/>
              <a:chExt cx="10339526" cy="5166172"/>
            </a:xfrm>
          </p:grpSpPr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A568EBA7-0A44-CA41-95D9-D8F451753DEB}"/>
                  </a:ext>
                </a:extLst>
              </p:cNvPr>
              <p:cNvSpPr txBox="1"/>
              <p:nvPr/>
            </p:nvSpPr>
            <p:spPr>
              <a:xfrm>
                <a:off x="18463098" y="26746069"/>
                <a:ext cx="81380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800" dirty="0">
                    <a:solidFill>
                      <a:srgbClr val="203864"/>
                    </a:solidFill>
                  </a:rPr>
                  <a:t>Abb. 5: Temperaturverlauf in der HKH-Region (Quelle: Maurer 2019: 6).</a:t>
                </a:r>
              </a:p>
            </p:txBody>
          </p:sp>
          <p:grpSp>
            <p:nvGrpSpPr>
              <p:cNvPr id="52" name="Gruppieren 51">
                <a:extLst>
                  <a:ext uri="{FF2B5EF4-FFF2-40B4-BE49-F238E27FC236}">
                    <a16:creationId xmlns:a16="http://schemas.microsoft.com/office/drawing/2014/main" id="{3A12FE39-E170-4D81-ADC7-67EEDF44D301}"/>
                  </a:ext>
                </a:extLst>
              </p:cNvPr>
              <p:cNvGrpSpPr/>
              <p:nvPr/>
            </p:nvGrpSpPr>
            <p:grpSpPr>
              <a:xfrm>
                <a:off x="18469851" y="21949229"/>
                <a:ext cx="10332773" cy="4837076"/>
                <a:chOff x="18462617" y="21639121"/>
                <a:chExt cx="10332773" cy="4837076"/>
              </a:xfrm>
            </p:grpSpPr>
            <p:pic>
              <p:nvPicPr>
                <p:cNvPr id="56" name="Grafik 55">
                  <a:extLst>
                    <a:ext uri="{FF2B5EF4-FFF2-40B4-BE49-F238E27FC236}">
                      <a16:creationId xmlns:a16="http://schemas.microsoft.com/office/drawing/2014/main" id="{7B50089B-129C-49FC-AAB9-A734FCE33B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8462617" y="21639121"/>
                  <a:ext cx="10332773" cy="4837076"/>
                </a:xfrm>
                <a:prstGeom prst="rect">
                  <a:avLst/>
                </a:prstGeom>
                <a:ln>
                  <a:solidFill>
                    <a:schemeClr val="accent1"/>
                  </a:solidFill>
                </a:ln>
              </p:spPr>
            </p:pic>
            <p:sp>
              <p:nvSpPr>
                <p:cNvPr id="58" name="Rechteck 57">
                  <a:extLst>
                    <a:ext uri="{FF2B5EF4-FFF2-40B4-BE49-F238E27FC236}">
                      <a16:creationId xmlns:a16="http://schemas.microsoft.com/office/drawing/2014/main" id="{0676F804-CD17-43A6-BEAB-A80995333094}"/>
                    </a:ext>
                  </a:extLst>
                </p:cNvPr>
                <p:cNvSpPr/>
                <p:nvPr/>
              </p:nvSpPr>
              <p:spPr>
                <a:xfrm>
                  <a:off x="18896754" y="21696202"/>
                  <a:ext cx="523030" cy="38707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FDA3635E-D05D-4B06-83A2-319EF84638E2}"/>
                </a:ext>
              </a:extLst>
            </p:cNvPr>
            <p:cNvSpPr txBox="1"/>
            <p:nvPr/>
          </p:nvSpPr>
          <p:spPr>
            <a:xfrm>
              <a:off x="13397539" y="27655374"/>
              <a:ext cx="15949751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3. </a:t>
              </a:r>
              <a:r>
                <a:rPr lang="de-DE" sz="2800" b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hohe anthropogene </a:t>
              </a:r>
              <a:r>
                <a:rPr lang="de-DE" sz="2800" b="1" i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Black Carbon Konzentration</a:t>
              </a:r>
              <a:r>
                <a:rPr lang="de-DE" sz="2800" b="1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</a:t>
              </a:r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in der Region, die Konzentration ist jedoch sehr  </a:t>
              </a:r>
            </a:p>
            <a:p>
              <a:r>
                <a:rPr lang="de-DE" sz="2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    heterogen verteilt und erklärt somit nicht die allgemeine Abnahme der Gletscher             </a:t>
              </a:r>
              <a:r>
                <a:rPr lang="de-DE" sz="1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(Maurer et al. 2019: 5ff.)</a:t>
              </a:r>
              <a:endParaRPr lang="de-DE" sz="1800" i="1" dirty="0">
                <a:solidFill>
                  <a:schemeClr val="accent5">
                    <a:lumMod val="50000"/>
                  </a:schemeClr>
                </a:solidFill>
                <a:sym typeface="Wingdings" panose="05000000000000000000" pitchFamily="2" charset="2"/>
              </a:endParaRPr>
            </a:p>
            <a:p>
              <a:endParaRPr lang="de-DE" sz="2800" dirty="0"/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D87F0CAE-665A-4343-B860-1293267FF80E}"/>
              </a:ext>
            </a:extLst>
          </p:cNvPr>
          <p:cNvGrpSpPr/>
          <p:nvPr/>
        </p:nvGrpSpPr>
        <p:grpSpPr>
          <a:xfrm>
            <a:off x="13102663" y="31450391"/>
            <a:ext cx="16686474" cy="8258268"/>
            <a:chOff x="12889062" y="13090311"/>
            <a:chExt cx="16772520" cy="8596553"/>
          </a:xfrm>
        </p:grpSpPr>
        <p:sp>
          <p:nvSpPr>
            <p:cNvPr id="71" name="Abgerundetes Rechteck 70">
              <a:extLst>
                <a:ext uri="{FF2B5EF4-FFF2-40B4-BE49-F238E27FC236}">
                  <a16:creationId xmlns:a16="http://schemas.microsoft.com/office/drawing/2014/main" id="{23A0976D-E5F5-442F-B410-C50A323A6307}"/>
                </a:ext>
              </a:extLst>
            </p:cNvPr>
            <p:cNvSpPr/>
            <p:nvPr/>
          </p:nvSpPr>
          <p:spPr>
            <a:xfrm>
              <a:off x="12889062" y="13683261"/>
              <a:ext cx="16772520" cy="8003603"/>
            </a:xfrm>
            <a:prstGeom prst="roundRect">
              <a:avLst/>
            </a:prstGeom>
            <a:solidFill>
              <a:srgbClr val="FEA89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002060"/>
                </a:solidFill>
              </a:endParaRP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AF9AB110-99FF-DA45-865F-784C9FD079E9}"/>
                </a:ext>
              </a:extLst>
            </p:cNvPr>
            <p:cNvSpPr txBox="1"/>
            <p:nvPr/>
          </p:nvSpPr>
          <p:spPr>
            <a:xfrm>
              <a:off x="13502382" y="20965459"/>
              <a:ext cx="11070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dirty="0">
                  <a:solidFill>
                    <a:schemeClr val="accent5">
                      <a:lumMod val="50000"/>
                    </a:schemeClr>
                  </a:solidFill>
                </a:rPr>
                <a:t>Tab. 1: Vergleich der Gebirge und ihrer Gletscher </a:t>
              </a:r>
              <a:r>
                <a:rPr lang="de-DE" sz="1800" dirty="0">
                  <a:solidFill>
                    <a:schemeClr val="accent5">
                      <a:lumMod val="50000"/>
                    </a:schemeClr>
                  </a:solidFill>
                  <a:sym typeface="Wingdings" panose="05000000000000000000" pitchFamily="2" charset="2"/>
                </a:rPr>
                <a:t>(Quelle: Nüssen 2018: 23ff., Mayer und Lambrecht 2015: 130ff.)</a:t>
              </a:r>
              <a:r>
                <a:rPr lang="de-DE" sz="1800" dirty="0">
                  <a:solidFill>
                    <a:schemeClr val="accent5">
                      <a:lumMod val="50000"/>
                    </a:schemeClr>
                  </a:solidFill>
                </a:rPr>
                <a:t> </a:t>
              </a:r>
            </a:p>
          </p:txBody>
        </p: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AF2A6E64-E8C8-F84A-BE36-B7C2EBD3F8AE}"/>
                </a:ext>
              </a:extLst>
            </p:cNvPr>
            <p:cNvSpPr txBox="1"/>
            <p:nvPr/>
          </p:nvSpPr>
          <p:spPr>
            <a:xfrm>
              <a:off x="24605446" y="13269738"/>
              <a:ext cx="4352323" cy="60552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endParaRPr lang="de-DE" sz="3600" b="1" i="1" dirty="0">
                <a:solidFill>
                  <a:srgbClr val="002060"/>
                </a:solidFill>
                <a:sym typeface="Wingdings" panose="05000000000000000000" pitchFamily="2" charset="2"/>
              </a:endParaRPr>
            </a:p>
            <a:p>
              <a:pPr algn="just"/>
              <a:endParaRPr lang="de-DE" sz="2800" dirty="0">
                <a:solidFill>
                  <a:schemeClr val="bg1"/>
                </a:solidFill>
              </a:endParaRPr>
            </a:p>
            <a:p>
              <a:pPr algn="just"/>
              <a:r>
                <a:rPr lang="de-DE" sz="2800" dirty="0">
                  <a:solidFill>
                    <a:srgbClr val="203864"/>
                  </a:solidFill>
                </a:rPr>
                <a:t>In der HKH-Region führen die regionalen Unterschiede dazu, dass </a:t>
              </a:r>
              <a:r>
                <a:rPr lang="de-DE" sz="2800" b="1" dirty="0">
                  <a:solidFill>
                    <a:srgbClr val="203864"/>
                  </a:solidFill>
                </a:rPr>
                <a:t>eine einheitliche Messung und Vorhersagen sehr schwierig sind</a:t>
              </a:r>
              <a:r>
                <a:rPr lang="de-DE" sz="2800" dirty="0">
                  <a:solidFill>
                    <a:srgbClr val="203864"/>
                  </a:solidFill>
                </a:rPr>
                <a:t>.</a:t>
              </a:r>
            </a:p>
            <a:p>
              <a:pPr algn="just"/>
              <a:endParaRPr lang="de-DE" sz="2800" dirty="0">
                <a:solidFill>
                  <a:srgbClr val="203864"/>
                </a:solidFill>
              </a:endParaRPr>
            </a:p>
            <a:p>
              <a:pPr algn="just"/>
              <a:r>
                <a:rPr lang="de-DE" sz="2800" dirty="0">
                  <a:solidFill>
                    <a:srgbClr val="203864"/>
                  </a:solidFill>
                </a:rPr>
                <a:t>So reagieren zum Beispiel unterschiedliche Gletscher-typen anders auf Veränder-ungen </a:t>
              </a:r>
              <a:r>
                <a:rPr lang="de-DE" sz="1800" dirty="0">
                  <a:solidFill>
                    <a:srgbClr val="203864"/>
                  </a:solidFill>
                </a:rPr>
                <a:t>(Nüsser 2018: 21ff., SCNAT o.J., vgl. Tab. 1)</a:t>
              </a:r>
              <a:r>
                <a:rPr lang="de-DE" sz="2800" dirty="0">
                  <a:solidFill>
                    <a:srgbClr val="203864"/>
                  </a:solidFill>
                </a:rPr>
                <a:t>.</a:t>
              </a:r>
            </a:p>
          </p:txBody>
        </p:sp>
        <p:sp>
          <p:nvSpPr>
            <p:cNvPr id="69" name="Rechteck 17">
              <a:extLst>
                <a:ext uri="{FF2B5EF4-FFF2-40B4-BE49-F238E27FC236}">
                  <a16:creationId xmlns:a16="http://schemas.microsoft.com/office/drawing/2014/main" id="{1CE6574F-33FB-46DA-B414-874C313C2B17}"/>
                </a:ext>
              </a:extLst>
            </p:cNvPr>
            <p:cNvSpPr/>
            <p:nvPr/>
          </p:nvSpPr>
          <p:spPr>
            <a:xfrm>
              <a:off x="14078300" y="13090311"/>
              <a:ext cx="7979342" cy="1049291"/>
            </a:xfrm>
            <a:custGeom>
              <a:avLst/>
              <a:gdLst>
                <a:gd name="connsiteX0" fmla="*/ 0 w 4027251"/>
                <a:gd name="connsiteY0" fmla="*/ 0 h 914400"/>
                <a:gd name="connsiteX1" fmla="*/ 4027251 w 4027251"/>
                <a:gd name="connsiteY1" fmla="*/ 0 h 914400"/>
                <a:gd name="connsiteX2" fmla="*/ 4027251 w 4027251"/>
                <a:gd name="connsiteY2" fmla="*/ 914400 h 914400"/>
                <a:gd name="connsiteX3" fmla="*/ 0 w 4027251"/>
                <a:gd name="connsiteY3" fmla="*/ 914400 h 914400"/>
                <a:gd name="connsiteX4" fmla="*/ 0 w 4027251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027251 w 4883285"/>
                <a:gd name="connsiteY2" fmla="*/ 914400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  <a:gd name="connsiteX0" fmla="*/ 0 w 4883285"/>
                <a:gd name="connsiteY0" fmla="*/ 0 h 914400"/>
                <a:gd name="connsiteX1" fmla="*/ 4883285 w 4883285"/>
                <a:gd name="connsiteY1" fmla="*/ 0 h 914400"/>
                <a:gd name="connsiteX2" fmla="*/ 4423636 w 4883285"/>
                <a:gd name="connsiteY2" fmla="*/ 894944 h 914400"/>
                <a:gd name="connsiteX3" fmla="*/ 0 w 4883285"/>
                <a:gd name="connsiteY3" fmla="*/ 914400 h 914400"/>
                <a:gd name="connsiteX4" fmla="*/ 0 w 4883285"/>
                <a:gd name="connsiteY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3285" h="914400">
                  <a:moveTo>
                    <a:pt x="0" y="0"/>
                  </a:moveTo>
                  <a:lnTo>
                    <a:pt x="4883285" y="0"/>
                  </a:lnTo>
                  <a:lnTo>
                    <a:pt x="4423636" y="894944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002060"/>
                </a:solidFill>
              </a:endParaRPr>
            </a:p>
          </p:txBody>
        </p: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FC2829C4-399E-4C93-92C6-89201E9E0E6A}"/>
                </a:ext>
              </a:extLst>
            </p:cNvPr>
            <p:cNvSpPr txBox="1"/>
            <p:nvPr/>
          </p:nvSpPr>
          <p:spPr>
            <a:xfrm>
              <a:off x="14411155" y="13302760"/>
              <a:ext cx="7022661" cy="672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chemeClr val="bg1"/>
                  </a:solidFill>
                </a:rPr>
                <a:t>Unterschiede in den Regionen</a:t>
              </a:r>
            </a:p>
          </p:txBody>
        </p:sp>
      </p:grpSp>
      <p:graphicFrame>
        <p:nvGraphicFramePr>
          <p:cNvPr id="50" name="Tabelle 49">
            <a:extLst>
              <a:ext uri="{FF2B5EF4-FFF2-40B4-BE49-F238E27FC236}">
                <a16:creationId xmlns:a16="http://schemas.microsoft.com/office/drawing/2014/main" id="{DF87EE95-7549-0342-A89D-27D13CDA35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11092"/>
              </p:ext>
            </p:extLst>
          </p:nvPr>
        </p:nvGraphicFramePr>
        <p:xfrm>
          <a:off x="13649720" y="32703512"/>
          <a:ext cx="10739769" cy="6328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345">
                  <a:extLst>
                    <a:ext uri="{9D8B030D-6E8A-4147-A177-3AD203B41FA5}">
                      <a16:colId xmlns:a16="http://schemas.microsoft.com/office/drawing/2014/main" val="983983231"/>
                    </a:ext>
                  </a:extLst>
                </a:gridCol>
                <a:gridCol w="4070882">
                  <a:extLst>
                    <a:ext uri="{9D8B030D-6E8A-4147-A177-3AD203B41FA5}">
                      <a16:colId xmlns:a16="http://schemas.microsoft.com/office/drawing/2014/main" val="875812888"/>
                    </a:ext>
                  </a:extLst>
                </a:gridCol>
                <a:gridCol w="4121542">
                  <a:extLst>
                    <a:ext uri="{9D8B030D-6E8A-4147-A177-3AD203B41FA5}">
                      <a16:colId xmlns:a16="http://schemas.microsoft.com/office/drawing/2014/main" val="3729216416"/>
                    </a:ext>
                  </a:extLst>
                </a:gridCol>
              </a:tblGrid>
              <a:tr h="1189362">
                <a:tc>
                  <a:txBody>
                    <a:bodyPr/>
                    <a:lstStyle/>
                    <a:p>
                      <a:endParaRPr lang="de-DE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1" dirty="0"/>
                        <a:t>Himalaya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b="1" dirty="0"/>
                        <a:t>Karakorum (Hindukusch, Pamir)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073540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DE" sz="2800" b="1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Klimatischer Einfluss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Indischer Sommermonsun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Westwind-Störungssystem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49519895"/>
                  </a:ext>
                </a:extLst>
              </a:tr>
              <a:tr h="1850546">
                <a:tc>
                  <a:txBody>
                    <a:bodyPr/>
                    <a:lstStyle/>
                    <a:p>
                      <a:r>
                        <a:rPr lang="de-DE" sz="2800" b="1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Niederschlag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80% in den Sommermonaten</a:t>
                      </a: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  <a:sym typeface="Wingdings" panose="05000000000000000000" pitchFamily="2" charset="2"/>
                        </a:rPr>
                        <a:t>Akkumulation und Ablation häufig parallel</a:t>
                      </a:r>
                      <a:endParaRPr lang="de-DE" sz="280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Ganzjährig</a:t>
                      </a:r>
                    </a:p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Maximum im Herbst und Frühjahr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96901889"/>
                  </a:ext>
                </a:extLst>
              </a:tr>
              <a:tr h="972321">
                <a:tc>
                  <a:txBody>
                    <a:bodyPr/>
                    <a:lstStyle/>
                    <a:p>
                      <a:r>
                        <a:rPr lang="de-DE" sz="2800" b="1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Empfindlichkeit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Temperaturveränderungen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Abnahme des Niederschlags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77278244"/>
                  </a:ext>
                </a:extLst>
              </a:tr>
              <a:tr h="796447">
                <a:tc>
                  <a:txBody>
                    <a:bodyPr/>
                    <a:lstStyle/>
                    <a:p>
                      <a:r>
                        <a:rPr lang="de-DE" sz="2800" b="1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Zustand der Gletscher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schnellere Abnahme, vor allem in den Ablationsgebieten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Sehr divers, tendenziell geringere Abnahmen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659744"/>
                  </a:ext>
                </a:extLst>
              </a:tr>
            </a:tbl>
          </a:graphicData>
        </a:graphic>
      </p:graphicFrame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3A0751CA-06BA-4777-BCD5-FF2E786E8757}"/>
              </a:ext>
            </a:extLst>
          </p:cNvPr>
          <p:cNvSpPr/>
          <p:nvPr/>
        </p:nvSpPr>
        <p:spPr>
          <a:xfrm>
            <a:off x="24896262" y="37578296"/>
            <a:ext cx="4339299" cy="1509175"/>
          </a:xfrm>
          <a:prstGeom prst="roundRect">
            <a:avLst/>
          </a:prstGeom>
          <a:solidFill>
            <a:srgbClr val="FE7F6E"/>
          </a:solidFill>
          <a:ln>
            <a:solidFill>
              <a:srgbClr val="FE7F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72CCE266-B1FB-4934-B0C7-B28D9BCB15A6}"/>
              </a:ext>
            </a:extLst>
          </p:cNvPr>
          <p:cNvSpPr/>
          <p:nvPr/>
        </p:nvSpPr>
        <p:spPr>
          <a:xfrm>
            <a:off x="25251508" y="37985900"/>
            <a:ext cx="976532" cy="646748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2BEBF26-C091-4952-8723-CB2C0328D07B}"/>
              </a:ext>
            </a:extLst>
          </p:cNvPr>
          <p:cNvSpPr txBox="1"/>
          <p:nvPr/>
        </p:nvSpPr>
        <p:spPr>
          <a:xfrm>
            <a:off x="26189897" y="37647030"/>
            <a:ext cx="28990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203864"/>
                </a:solidFill>
              </a:rPr>
              <a:t> </a:t>
            </a:r>
            <a:r>
              <a:rPr lang="de-DE" sz="2800" b="1" dirty="0">
                <a:solidFill>
                  <a:schemeClr val="bg1"/>
                </a:solidFill>
              </a:rPr>
              <a:t>aussagekräftige Zukunftsszenarien sind schwierig</a:t>
            </a:r>
          </a:p>
        </p:txBody>
      </p:sp>
      <p:pic>
        <p:nvPicPr>
          <p:cNvPr id="22" name="Grafik 21" descr="Berge">
            <a:extLst>
              <a:ext uri="{FF2B5EF4-FFF2-40B4-BE49-F238E27FC236}">
                <a16:creationId xmlns:a16="http://schemas.microsoft.com/office/drawing/2014/main" id="{D1F0AD7A-C68B-46BC-B644-47A5D659E10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33638" y="13493126"/>
            <a:ext cx="257623" cy="257623"/>
          </a:xfrm>
          <a:prstGeom prst="rect">
            <a:avLst/>
          </a:prstGeom>
        </p:spPr>
      </p:pic>
      <p:pic>
        <p:nvPicPr>
          <p:cNvPr id="59" name="Grafik 58" descr="Berge">
            <a:extLst>
              <a:ext uri="{FF2B5EF4-FFF2-40B4-BE49-F238E27FC236}">
                <a16:creationId xmlns:a16="http://schemas.microsoft.com/office/drawing/2014/main" id="{7EDE0434-37EA-458E-AC53-980B8C6CB2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33638" y="13905368"/>
            <a:ext cx="257623" cy="257623"/>
          </a:xfrm>
          <a:prstGeom prst="rect">
            <a:avLst/>
          </a:prstGeom>
        </p:spPr>
      </p:pic>
      <p:pic>
        <p:nvPicPr>
          <p:cNvPr id="60" name="Grafik 59" descr="Berge">
            <a:extLst>
              <a:ext uri="{FF2B5EF4-FFF2-40B4-BE49-F238E27FC236}">
                <a16:creationId xmlns:a16="http://schemas.microsoft.com/office/drawing/2014/main" id="{281DB749-A075-4E32-B0C7-AC8BDBB6ED7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33638" y="14344793"/>
            <a:ext cx="257623" cy="257623"/>
          </a:xfrm>
          <a:prstGeom prst="rect">
            <a:avLst/>
          </a:prstGeom>
        </p:spPr>
      </p:pic>
      <p:pic>
        <p:nvPicPr>
          <p:cNvPr id="74" name="Grafik 73" descr="Berge">
            <a:extLst>
              <a:ext uri="{FF2B5EF4-FFF2-40B4-BE49-F238E27FC236}">
                <a16:creationId xmlns:a16="http://schemas.microsoft.com/office/drawing/2014/main" id="{75308CD9-EFE5-475B-8DD0-20F198956FD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33638" y="14784903"/>
            <a:ext cx="257623" cy="257623"/>
          </a:xfrm>
          <a:prstGeom prst="rect">
            <a:avLst/>
          </a:prstGeom>
        </p:spPr>
      </p:pic>
      <p:pic>
        <p:nvPicPr>
          <p:cNvPr id="76" name="Grafik 75" descr="Berge">
            <a:extLst>
              <a:ext uri="{FF2B5EF4-FFF2-40B4-BE49-F238E27FC236}">
                <a16:creationId xmlns:a16="http://schemas.microsoft.com/office/drawing/2014/main" id="{889F4A26-7AD5-45AF-9507-DDFFE2390F0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460536" y="14841642"/>
            <a:ext cx="257623" cy="257623"/>
          </a:xfrm>
          <a:prstGeom prst="rect">
            <a:avLst/>
          </a:prstGeom>
        </p:spPr>
      </p:pic>
      <p:pic>
        <p:nvPicPr>
          <p:cNvPr id="77" name="Grafik 76" descr="Berge">
            <a:extLst>
              <a:ext uri="{FF2B5EF4-FFF2-40B4-BE49-F238E27FC236}">
                <a16:creationId xmlns:a16="http://schemas.microsoft.com/office/drawing/2014/main" id="{AF249B4C-4BE7-4D90-886C-D0E37F0A812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463222" y="18234939"/>
            <a:ext cx="257623" cy="257623"/>
          </a:xfrm>
          <a:prstGeom prst="rect">
            <a:avLst/>
          </a:prstGeom>
        </p:spPr>
      </p:pic>
      <p:pic>
        <p:nvPicPr>
          <p:cNvPr id="78" name="Grafik 77" descr="Berge">
            <a:extLst>
              <a:ext uri="{FF2B5EF4-FFF2-40B4-BE49-F238E27FC236}">
                <a16:creationId xmlns:a16="http://schemas.microsoft.com/office/drawing/2014/main" id="{F59CA527-41BB-4F85-859D-E5D39FB209B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473808" y="20363610"/>
            <a:ext cx="257623" cy="25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91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{DCC8A5CD-1187-3046-895A-852708EC63AA}tf10001119</Template>
  <TotalTime>0</TotalTime>
  <Words>1033</Words>
  <Application>Microsoft Office PowerPoint</Application>
  <PresentationFormat>Benutzerdefiniert</PresentationFormat>
  <Paragraphs>87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Veit Blauhut</dc:creator>
  <cp:lastModifiedBy>Catarina Clément</cp:lastModifiedBy>
  <cp:revision>644</cp:revision>
  <dcterms:created xsi:type="dcterms:W3CDTF">2016-12-15T12:25:56Z</dcterms:created>
  <dcterms:modified xsi:type="dcterms:W3CDTF">2020-02-11T19:23:07Z</dcterms:modified>
</cp:coreProperties>
</file>